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9" r:id="rId2"/>
    <p:sldId id="267" r:id="rId3"/>
    <p:sldId id="268" r:id="rId4"/>
    <p:sldId id="283" r:id="rId5"/>
    <p:sldId id="269" r:id="rId6"/>
    <p:sldId id="270" r:id="rId7"/>
    <p:sldId id="271" r:id="rId8"/>
    <p:sldId id="284" r:id="rId9"/>
    <p:sldId id="285" r:id="rId10"/>
    <p:sldId id="286" r:id="rId11"/>
    <p:sldId id="275" r:id="rId12"/>
    <p:sldId id="276" r:id="rId13"/>
    <p:sldId id="277" r:id="rId14"/>
    <p:sldId id="278" r:id="rId15"/>
    <p:sldId id="281" r:id="rId16"/>
    <p:sldId id="282" r:id="rId17"/>
    <p:sldId id="279" r:id="rId18"/>
    <p:sldId id="280" r:id="rId19"/>
  </p:sldIdLst>
  <p:sldSz cx="9144000" cy="6858000" type="screen4x3"/>
  <p:notesSz cx="7010400" cy="9296400"/>
  <p:custDataLst>
    <p:tags r:id="rId2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5">
          <p15:clr>
            <a:srgbClr val="A4A3A4"/>
          </p15:clr>
        </p15:guide>
        <p15:guide id="2" orient="horz" pos="1678">
          <p15:clr>
            <a:srgbClr val="A4A3A4"/>
          </p15:clr>
        </p15:guide>
        <p15:guide id="3" orient="horz" pos="2767">
          <p15:clr>
            <a:srgbClr val="A4A3A4"/>
          </p15:clr>
        </p15:guide>
        <p15:guide id="4" pos="4377">
          <p15:clr>
            <a:srgbClr val="A4A3A4"/>
          </p15:clr>
        </p15:guide>
        <p15:guide id="5" pos="3645">
          <p15:clr>
            <a:srgbClr val="A4A3A4"/>
          </p15:clr>
        </p15:guide>
        <p15:guide id="6" pos="7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23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623" autoAdjust="0"/>
    <p:restoredTop sz="96265" autoAdjust="0"/>
  </p:normalViewPr>
  <p:slideViewPr>
    <p:cSldViewPr snapToGrid="0" snapToObjects="1" showGuides="1">
      <p:cViewPr varScale="1">
        <p:scale>
          <a:sx n="86" d="100"/>
          <a:sy n="86" d="100"/>
        </p:scale>
        <p:origin x="1032" y="58"/>
      </p:cViewPr>
      <p:guideLst>
        <p:guide orient="horz" pos="1345"/>
        <p:guide orient="horz" pos="1678"/>
        <p:guide orient="horz" pos="2767"/>
        <p:guide pos="4377"/>
        <p:guide pos="3645"/>
        <p:guide pos="72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FCC7505-DB07-41B9-8336-3E0982DAABCB}" type="datetimeFigureOut">
              <a:rPr lang="en-CA" smtClean="0"/>
              <a:t>2024-02-15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2FD3FF3-1FB7-4BD4-A047-B2E87418672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8161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7599390-CE60-AC44-8451-593A22B7EB9C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034D44F-19E0-DB4C-A534-846A3D5F6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74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eydifferences.com/difference-between-supply-chain-and-value-chain.html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0000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http://technocad.in/wp/wp-content/uploads/2018/02/CAD-1-1.jpg</a:t>
            </a:r>
          </a:p>
          <a:p>
            <a:r>
              <a:rPr lang="en-CA" dirty="0"/>
              <a:t>http://me-mechanicalengineering.com/wp-content/uploads/2016/02/computer-integrated-manufacturing-lab.jpg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895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https://www.selective.com/~/media/Images/S/Selective/content-images/our-insurance/service-businesses.jpg?h=471&amp;la=en&amp;w=760</a:t>
            </a:r>
          </a:p>
          <a:p>
            <a:r>
              <a:rPr lang="en-CA" dirty="0"/>
              <a:t>https://tse1.mm.bing.net/th?id=OIP.K1xvFx_Vzlx7G6dA9F2P8AHaEL&amp;pid=Api&amp;P=0&amp;w=285&amp;h=161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64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http://www.georgesongroup.com/images/portfolio/hospitality/details_01.jpg</a:t>
            </a:r>
          </a:p>
          <a:p>
            <a:endParaRPr lang="en-CA" dirty="0"/>
          </a:p>
          <a:p>
            <a:r>
              <a:rPr lang="en-CA" dirty="0"/>
              <a:t>Traffic</a:t>
            </a:r>
            <a:r>
              <a:rPr lang="en-CA" baseline="0" dirty="0"/>
              <a:t> volume in London: https://maps.london.ca/CityMap/?run=ToggleLayer&amp;mapServiceId=14&amp;ext=475460.10266395955%2c4757239.925100273%2c482106.4492899861%2c4761024.532669489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230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https://i.ytimg.com/vi/h4lzuTMKn14/hqdefault.jpg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833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https://coloredbrain.com/wp-content/uploads/2017/06/sixsigmacircle_24184.jpg</a:t>
            </a:r>
          </a:p>
          <a:p>
            <a:r>
              <a:rPr lang="en-CA" dirty="0"/>
              <a:t>http://datalyzer.com/statistical-process-control/wp-content/uploads/2015/03/statistical-process-control-l4-chart2.png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979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https://images.techhive.com/images/article/2014/10/outsourcing-thinkstock-100528175-large.jpg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279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course textbook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68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Definitions: </a:t>
            </a:r>
            <a:r>
              <a:rPr lang="en-CA" dirty="0">
                <a:hlinkClick r:id="rId3"/>
              </a:rPr>
              <a:t>https://keydifferences.com/difference-between-supply-chain-and-value-chain.html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76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https://www.channelfutures.com/files/2018/05/Operations-Management-2018.jpg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56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</a:t>
            </a:r>
          </a:p>
          <a:p>
            <a:r>
              <a:rPr lang="en-CA" dirty="0"/>
              <a:t>https://i.dmarge.com/2018/05/Brent-Wilson-suit-3-640x960.jpg</a:t>
            </a:r>
          </a:p>
          <a:p>
            <a:r>
              <a:rPr lang="en-CA" dirty="0"/>
              <a:t>https://tse2.mm.bing.net/th?id=OIP.C7sFj1fulB3RDND8oZcPVAHaF-&amp;pid=Api&amp;P=0&amp;w=228&amp;h=185</a:t>
            </a:r>
          </a:p>
          <a:p>
            <a:r>
              <a:rPr lang="en-CA" dirty="0"/>
              <a:t>http://photos1.blogger.com/blogger/7802/13/1600/createshoes.jpg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338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https://bospar.com/wp-content/uploads/2016/08/Bospar-PR-Location-3.jpg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338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Images: https://upload.wikimedia.org/wikipedia/commons/thumb/2/29/PulpAndPaperMill.jpg/</a:t>
            </a:r>
            <a:r>
              <a:rPr lang="en-CA" b="0" dirty="0"/>
              <a:t>1200px-PulpAndPaperMill.jpg</a:t>
            </a:r>
          </a:p>
          <a:p>
            <a:r>
              <a:rPr lang="en-CA" b="0" dirty="0"/>
              <a:t>https://spin.atomicobject.com/wp-content/uploads/first-job-2.jpg</a:t>
            </a:r>
          </a:p>
          <a:p>
            <a:r>
              <a:rPr lang="en-CA" b="0" dirty="0"/>
              <a:t>https://upload.wikimedia.org/wikipedia/commons/thumb/5/55/Geely_assembly_line_in_Beilun%2C_Ningbo.JPG/1200px-Geely_assembly_line_in_Beilun%2C_Ningbo.JPG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092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https://www.linkedin.com/media-proxy/ext?w=1200&amp;h=675&amp;hash=jUZHnHfsKPtIt96L8Lr%2Faj9ys5E%3D&amp;ora=1%2CaFBCTXdkRmpGL2lvQUFBPQ%2CxAVta5g-0R6plxVUzgUv5K_PrkC9q0RIUJDPBy-kXy2t-9SfZXPhfsbeZLSiol8eeCgEkwYwfOiqQzPiEo69LcLmY4Yx3A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57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Images: </a:t>
            </a:r>
          </a:p>
          <a:p>
            <a:r>
              <a:rPr lang="en-CA" dirty="0"/>
              <a:t>https://www.sketchbubble.com/media/catalog/product/cache/1/image/720x540/c96a280f94e22e3ee3823dd0a1a87606/p/e/pert-chart-mc-slide3.png</a:t>
            </a:r>
          </a:p>
          <a:p>
            <a:endParaRPr lang="en-CA" dirty="0"/>
          </a:p>
          <a:p>
            <a:r>
              <a:rPr lang="en-CA" dirty="0"/>
              <a:t>https://www.paymoapp.com/wp-content/themes/paymo-new/public/img/gantt-chart-software/gantt-chart-software.png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79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203015" y="1316256"/>
            <a:ext cx="6318000" cy="2281314"/>
          </a:xfrm>
          <a:prstGeom prst="rect">
            <a:avLst/>
          </a:prstGeom>
        </p:spPr>
        <p:txBody>
          <a:bodyPr lIns="0" anchor="b" anchorCtr="0"/>
          <a:lstStyle>
            <a:lvl1pPr algn="l">
              <a:lnSpc>
                <a:spcPts val="4500"/>
              </a:lnSpc>
              <a:defRPr sz="5000" b="1" i="0" cap="all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</a:t>
            </a:r>
            <a:br>
              <a:rPr lang="en-CA" dirty="0"/>
            </a:br>
            <a:r>
              <a:rPr lang="en-CA" dirty="0"/>
              <a:t>style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192066" y="3776712"/>
            <a:ext cx="6404289" cy="1566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3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401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r Tab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203015" y="1316256"/>
            <a:ext cx="6318000" cy="2281314"/>
          </a:xfrm>
          <a:prstGeom prst="rect">
            <a:avLst/>
          </a:prstGeom>
        </p:spPr>
        <p:txBody>
          <a:bodyPr lIns="0" anchor="b" anchorCtr="0"/>
          <a:lstStyle>
            <a:lvl1pPr algn="l">
              <a:lnSpc>
                <a:spcPts val="4500"/>
              </a:lnSpc>
              <a:defRPr sz="5000" b="1" i="0" cap="all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</a:t>
            </a:r>
            <a:br>
              <a:rPr lang="en-CA" dirty="0"/>
            </a:br>
            <a:r>
              <a:rPr lang="en-CA" dirty="0"/>
              <a:t>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829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901" y="490806"/>
            <a:ext cx="6381023" cy="79785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146901" y="1536192"/>
            <a:ext cx="7485035" cy="37957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9144000" cy="690282"/>
          </a:xfrm>
          <a:prstGeom prst="rect">
            <a:avLst/>
          </a:prstGeom>
        </p:spPr>
      </p:pic>
      <p:pic>
        <p:nvPicPr>
          <p:cNvPr id="6" name="Picture 5" descr="bottom_bar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31224"/>
            <a:ext cx="9144000" cy="132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09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9144000" cy="690282"/>
          </a:xfrm>
          <a:prstGeom prst="rect">
            <a:avLst/>
          </a:prstGeom>
        </p:spPr>
      </p:pic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5180098" y="150"/>
            <a:ext cx="3963902" cy="6857849"/>
          </a:xfrm>
          <a:custGeom>
            <a:avLst/>
            <a:gdLst>
              <a:gd name="connsiteX0" fmla="*/ 0 w 4065050"/>
              <a:gd name="connsiteY0" fmla="*/ 0 h 6857849"/>
              <a:gd name="connsiteX1" fmla="*/ 4065050 w 4065050"/>
              <a:gd name="connsiteY1" fmla="*/ 0 h 6857849"/>
              <a:gd name="connsiteX2" fmla="*/ 4065050 w 4065050"/>
              <a:gd name="connsiteY2" fmla="*/ 6857849 h 6857849"/>
              <a:gd name="connsiteX3" fmla="*/ 0 w 4065050"/>
              <a:gd name="connsiteY3" fmla="*/ 6857849 h 6857849"/>
              <a:gd name="connsiteX4" fmla="*/ 0 w 4065050"/>
              <a:gd name="connsiteY4" fmla="*/ 0 h 6857849"/>
              <a:gd name="connsiteX0" fmla="*/ 0 w 4065050"/>
              <a:gd name="connsiteY0" fmla="*/ 0 h 6857849"/>
              <a:gd name="connsiteX1" fmla="*/ 4065050 w 4065050"/>
              <a:gd name="connsiteY1" fmla="*/ 0 h 6857849"/>
              <a:gd name="connsiteX2" fmla="*/ 4065050 w 4065050"/>
              <a:gd name="connsiteY2" fmla="*/ 6857849 h 6857849"/>
              <a:gd name="connsiteX3" fmla="*/ 1640835 w 4065050"/>
              <a:gd name="connsiteY3" fmla="*/ 6857849 h 6857849"/>
              <a:gd name="connsiteX4" fmla="*/ 0 w 4065050"/>
              <a:gd name="connsiteY4" fmla="*/ 0 h 6857849"/>
              <a:gd name="connsiteX0" fmla="*/ 0 w 3963902"/>
              <a:gd name="connsiteY0" fmla="*/ 0 h 6857849"/>
              <a:gd name="connsiteX1" fmla="*/ 3963902 w 3963902"/>
              <a:gd name="connsiteY1" fmla="*/ 0 h 6857849"/>
              <a:gd name="connsiteX2" fmla="*/ 3963902 w 3963902"/>
              <a:gd name="connsiteY2" fmla="*/ 6857849 h 6857849"/>
              <a:gd name="connsiteX3" fmla="*/ 1539687 w 3963902"/>
              <a:gd name="connsiteY3" fmla="*/ 6857849 h 6857849"/>
              <a:gd name="connsiteX4" fmla="*/ 0 w 3963902"/>
              <a:gd name="connsiteY4" fmla="*/ 0 h 6857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3902" h="6857849">
                <a:moveTo>
                  <a:pt x="0" y="0"/>
                </a:moveTo>
                <a:lnTo>
                  <a:pt x="3963902" y="0"/>
                </a:lnTo>
                <a:lnTo>
                  <a:pt x="3963902" y="6857849"/>
                </a:lnTo>
                <a:lnTo>
                  <a:pt x="1539687" y="6857849"/>
                </a:lnTo>
                <a:lnTo>
                  <a:pt x="0" y="0"/>
                </a:lnTo>
                <a:close/>
              </a:path>
            </a:pathLst>
          </a:custGeom>
        </p:spPr>
        <p:txBody>
          <a:bodyPr vert="horz"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46902" y="1035353"/>
            <a:ext cx="4236311" cy="11430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146902" y="2430614"/>
            <a:ext cx="4236312" cy="2901306"/>
          </a:xfrm>
          <a:prstGeom prst="rect">
            <a:avLst/>
          </a:prstGeom>
        </p:spPr>
        <p:txBody>
          <a:bodyPr vert="horz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7" name="Picture 16" descr="photo-mas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866" y="292189"/>
            <a:ext cx="9144000" cy="6858000"/>
          </a:xfrm>
          <a:prstGeom prst="rect">
            <a:avLst/>
          </a:prstGeom>
        </p:spPr>
      </p:pic>
      <p:pic>
        <p:nvPicPr>
          <p:cNvPr id="2" name="Picture 1" descr="bottom_bar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31224"/>
            <a:ext cx="9144000" cy="132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19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pag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46902" y="1046302"/>
            <a:ext cx="6166108" cy="1439056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b="1" i="0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1146902" y="4215253"/>
            <a:ext cx="4587552" cy="169705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CA" dirty="0"/>
              <a:t>Room</a:t>
            </a:r>
          </a:p>
          <a:p>
            <a:pPr lvl="0"/>
            <a:r>
              <a:rPr lang="en-CA" dirty="0"/>
              <a:t>Address 1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Address 2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Address 3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Phone: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Fax: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lvl="0"/>
            <a:endParaRPr lang="en-CA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1146902" y="3963562"/>
            <a:ext cx="4587552" cy="251692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i="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CA" dirty="0"/>
              <a:t>Lawrence </a:t>
            </a:r>
            <a:r>
              <a:rPr lang="en-CA" dirty="0" err="1"/>
              <a:t>Kinlin</a:t>
            </a:r>
            <a:r>
              <a:rPr lang="en-CA" dirty="0"/>
              <a:t> School of Business</a:t>
            </a:r>
          </a:p>
        </p:txBody>
      </p:sp>
      <p:sp>
        <p:nvSpPr>
          <p:cNvPr id="7" name="Text Placeholder 10"/>
          <p:cNvSpPr txBox="1">
            <a:spLocks/>
          </p:cNvSpPr>
          <p:nvPr userDrawn="1"/>
        </p:nvSpPr>
        <p:spPr>
          <a:xfrm>
            <a:off x="1144588" y="6280484"/>
            <a:ext cx="4587552" cy="251692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err="1"/>
              <a:t>fanshawec.ca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48855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6712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74638"/>
            <a:ext cx="70866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CED753-E26C-48CD-8810-690417EFF2B3}" type="datetimeFigureOut">
              <a:rPr lang="en-US" smtClean="0"/>
              <a:t>2/15/2024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6612B7-B374-403A-8482-4E25514FF4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82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772400" cy="914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2038" y="1766888"/>
            <a:ext cx="7769225" cy="19796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2038" y="3898900"/>
            <a:ext cx="7769225" cy="1981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1-</a:t>
            </a:r>
            <a:fld id="{307B7827-5307-4E78-993A-FFA99B84EB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332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76200"/>
            <a:ext cx="77724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52400" y="609600"/>
            <a:ext cx="8839200" cy="5867400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52400" y="6553200"/>
            <a:ext cx="2057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CFDD3A-8601-DE48-B5B1-1B185D1602DE}" type="datetime2">
              <a:rPr lang="en-CA"/>
              <a:pPr>
                <a:defRPr/>
              </a:pPr>
              <a:t>Thursday, February 15, 2024</a:t>
            </a:fld>
            <a:endParaRPr lang="en-CA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934200" y="6553200"/>
            <a:ext cx="2057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478310D-B237-A84F-8EF7-AA00BDBB9FFF}" type="slidenum">
              <a:rPr lang="en-CA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1176269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1301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youtube.com/watch?v=wC4vITSVXoA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youtube.com/watch?v=nG5-52a5lRo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s://www.youtube.com/watch?v=R7j1rhK-ips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hyperlink" Target="https://www.youtube.com/watch?v=Q3TPcauS1XE" TargetMode="External"/><Relationship Id="rId4" Type="http://schemas.openxmlformats.org/officeDocument/2006/relationships/hyperlink" Target="https://www.youtube.com/watch?v=2M4utE8vXkM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203015" y="1316256"/>
            <a:ext cx="7314684" cy="2281314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MGMT 6057 </a:t>
            </a:r>
            <a:br>
              <a:rPr lang="en-US" sz="6000" dirty="0"/>
            </a:br>
            <a:br>
              <a:rPr lang="en-US" dirty="0"/>
            </a:br>
            <a:r>
              <a:rPr lang="en-US" dirty="0"/>
              <a:t>contemporary business management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192066" y="4421688"/>
            <a:ext cx="7660989" cy="921284"/>
          </a:xfrm>
        </p:spPr>
        <p:txBody>
          <a:bodyPr/>
          <a:lstStyle/>
          <a:p>
            <a:pPr fontAlgn="auto">
              <a:lnSpc>
                <a:spcPct val="90000"/>
              </a:lnSpc>
              <a:spcAft>
                <a:spcPts val="0"/>
              </a:spcAft>
              <a:defRPr/>
            </a:pPr>
            <a:r>
              <a:rPr lang="en-CA" sz="3200" b="1" dirty="0"/>
              <a:t>Module 8: operations management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696059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66B7B-4F67-40B9-96D6-6ACD56336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319" y="498640"/>
            <a:ext cx="7585681" cy="479385"/>
          </a:xfrm>
        </p:spPr>
        <p:txBody>
          <a:bodyPr>
            <a:noAutofit/>
          </a:bodyPr>
          <a:lstStyle/>
          <a:p>
            <a:r>
              <a:rPr lang="en-CA" dirty="0"/>
              <a:t>Production planning: Capacity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CCFD7-83B0-48D1-A77F-F317DEA9B3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7880" y="1302961"/>
            <a:ext cx="8262570" cy="406819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Forecast demand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Calculate capacity requirements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1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/>
          </a:p>
          <a:p>
            <a:r>
              <a:rPr lang="en-US" sz="2400" i="1" dirty="0"/>
              <a:t>How would you decide how many units to produce? </a:t>
            </a:r>
          </a:p>
          <a:p>
            <a:r>
              <a:rPr lang="en-US" sz="2400" i="1" dirty="0"/>
              <a:t>       Electric cars? </a:t>
            </a:r>
          </a:p>
          <a:p>
            <a:r>
              <a:rPr lang="en-US" sz="2400" i="1" dirty="0"/>
              <a:t>       Smart phones? </a:t>
            </a:r>
          </a:p>
          <a:p>
            <a:r>
              <a:rPr lang="en-US" sz="2400" i="1" dirty="0"/>
              <a:t>       12-year old Scotch whiskey? </a:t>
            </a:r>
          </a:p>
          <a:p>
            <a:r>
              <a:rPr lang="en-US" sz="2400" i="1" dirty="0"/>
              <a:t>       Flowers (florist shop)?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11B10A-C916-4EE9-BBF6-FF648C052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098" y="5686515"/>
            <a:ext cx="1900296" cy="100326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F01D72E7-4289-4070-A438-5D851870BF7A}"/>
              </a:ext>
            </a:extLst>
          </p:cNvPr>
          <p:cNvSpPr/>
          <p:nvPr/>
        </p:nvSpPr>
        <p:spPr>
          <a:xfrm flipH="1">
            <a:off x="4027969" y="1280591"/>
            <a:ext cx="1323190" cy="494852"/>
          </a:xfrm>
          <a:prstGeom prst="right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24157C-5234-423C-AC36-5837C6546A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0092" y="3271818"/>
            <a:ext cx="1189392" cy="12313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A4C70F-EDEA-4CD3-9E90-E0F8AEBC4C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1530" y="5393526"/>
            <a:ext cx="1447800" cy="1257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993DFA-32F8-4388-848A-C8CD2713DF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1577" y="4550485"/>
            <a:ext cx="1240325" cy="21003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370602F-5887-48CF-AD76-5027684CA1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30509" y="5600655"/>
            <a:ext cx="1874944" cy="1089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670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CA0FD-3406-408E-A969-3ACAEFAEF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9303" y="490806"/>
            <a:ext cx="5728621" cy="797859"/>
          </a:xfrm>
        </p:spPr>
        <p:txBody>
          <a:bodyPr>
            <a:normAutofit/>
          </a:bodyPr>
          <a:lstStyle/>
          <a:p>
            <a:r>
              <a:rPr lang="en-CA" sz="3200" dirty="0"/>
              <a:t>Production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1BD61-8D2E-46F1-9BD7-35101785EC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1239" y="1288665"/>
            <a:ext cx="8015671" cy="379572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Procurement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Inventory control (e.g., just-in-time)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Materials requirements planning (MRP)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dirty="0"/>
              <a:t>Convert sales forecast to master production schedule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dirty="0"/>
              <a:t>Gantt and PERT charts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E66182-28D3-40B6-9A66-687146A0B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223" y="4560953"/>
            <a:ext cx="4060344" cy="20220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03EFD8-948F-4EBD-8AEC-88464B8B51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239" y="5028962"/>
            <a:ext cx="4250761" cy="155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15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45EBA-FCE6-4587-A265-9B1B8922C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968" y="876427"/>
            <a:ext cx="6651523" cy="797859"/>
          </a:xfrm>
        </p:spPr>
        <p:txBody>
          <a:bodyPr>
            <a:noAutofit/>
          </a:bodyPr>
          <a:lstStyle/>
          <a:p>
            <a:r>
              <a:rPr lang="en-CA" sz="3200" dirty="0"/>
              <a:t>Production management:  technology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78CE7-0876-4145-8BBF-9EDE872590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5456" y="2197616"/>
            <a:ext cx="7485035" cy="181169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Computer-aided design (CAD)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Computer-aided manufacturing (CAM)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Computer-integrated manufacturing (CIM)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0A949B-2D84-46A7-8948-201BAE97F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275" y="4804050"/>
            <a:ext cx="2905955" cy="19701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82D347-EC51-45D6-BFC4-C1285D771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86" y="4758273"/>
            <a:ext cx="3361633" cy="201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01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2B4F78-C59A-43AB-8E11-68B5D1155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6960">
            <a:off x="6635615" y="1316488"/>
            <a:ext cx="1657108" cy="14740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75443D-524C-40F0-9B25-BA64E9B06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901" y="490806"/>
            <a:ext cx="7485035" cy="797859"/>
          </a:xfrm>
        </p:spPr>
        <p:txBody>
          <a:bodyPr>
            <a:normAutofit/>
          </a:bodyPr>
          <a:lstStyle/>
          <a:p>
            <a:r>
              <a:rPr lang="en-CA" sz="3200" dirty="0"/>
              <a:t>Service operations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9C6D5-C89B-46C1-97DB-94CC895338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60439" y="1536191"/>
            <a:ext cx="8071497" cy="4967847"/>
          </a:xfrm>
        </p:spPr>
        <p:txBody>
          <a:bodyPr/>
          <a:lstStyle/>
          <a:p>
            <a:r>
              <a:rPr lang="en-CA" dirty="0"/>
              <a:t>Services: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Intangible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Often customized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Have high customer contact</a:t>
            </a:r>
          </a:p>
          <a:p>
            <a:endParaRPr lang="en-CA" sz="2400" dirty="0"/>
          </a:p>
          <a:p>
            <a:r>
              <a:rPr lang="en-CA" dirty="0"/>
              <a:t>Some service businesses may also </a:t>
            </a:r>
            <a:br>
              <a:rPr lang="en-CA" dirty="0"/>
            </a:br>
            <a:r>
              <a:rPr lang="en-CA" dirty="0"/>
              <a:t>produce </a:t>
            </a:r>
            <a:r>
              <a:rPr lang="en-CA" i="1" dirty="0"/>
              <a:t>made-to-order </a:t>
            </a:r>
            <a:r>
              <a:rPr lang="en-CA" dirty="0"/>
              <a:t>or </a:t>
            </a:r>
            <a:br>
              <a:rPr lang="en-CA" dirty="0"/>
            </a:br>
            <a:r>
              <a:rPr lang="en-CA" i="1" dirty="0"/>
              <a:t>made-to-stock </a:t>
            </a:r>
            <a:r>
              <a:rPr lang="en-CA" dirty="0"/>
              <a:t>goods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D48751-EB06-493F-949A-BF4145D40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27566">
            <a:off x="6881746" y="2882462"/>
            <a:ext cx="1870066" cy="17603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836A21-EE66-4F80-954C-97ACD58FAE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347109">
            <a:off x="5930722" y="4595769"/>
            <a:ext cx="2844244" cy="190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644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80CCA-5051-4834-AACD-95CB3661F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488" y="490806"/>
            <a:ext cx="6381023" cy="797859"/>
          </a:xfrm>
        </p:spPr>
        <p:txBody>
          <a:bodyPr>
            <a:normAutofit/>
          </a:bodyPr>
          <a:lstStyle/>
          <a:p>
            <a:r>
              <a:rPr lang="en-CA" sz="3200" dirty="0"/>
              <a:t>Service operations: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D86D94-CB42-4AB9-8671-4DD92D637C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8482" y="1521679"/>
            <a:ext cx="7747033" cy="483100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Site selection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Near customers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Size and layout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To be efficient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To meet customer needs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Capacity planning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Number of customers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When customers need service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Time to service a customer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Other factors, e.g. weather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DC6EEA-B3BB-412A-AE27-A4C1152A0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14228" y="4050290"/>
            <a:ext cx="3388423" cy="17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489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923B9-F08F-49BD-B861-87E1C7D66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901" y="490806"/>
            <a:ext cx="7485035" cy="797859"/>
          </a:xfrm>
        </p:spPr>
        <p:txBody>
          <a:bodyPr>
            <a:normAutofit/>
          </a:bodyPr>
          <a:lstStyle/>
          <a:p>
            <a:r>
              <a:rPr lang="en-CA" sz="3200" dirty="0"/>
              <a:t>Service operations :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5E57F-AE00-442F-86DB-7103ED8EF4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9482" y="1961535"/>
            <a:ext cx="7485035" cy="173762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Scheduling</a:t>
            </a:r>
            <a:r>
              <a:rPr lang="en-CA" dirty="0"/>
              <a:t>: who works when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Inventory control</a:t>
            </a:r>
            <a:r>
              <a:rPr lang="en-CA" dirty="0"/>
              <a:t>: similar to production management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06024B-C5B5-4338-98F3-BE7C3DF27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909" y="4675908"/>
            <a:ext cx="3300000" cy="20566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69EF3A-CB66-41C7-A346-E7700A2B02C4}"/>
              </a:ext>
            </a:extLst>
          </p:cNvPr>
          <p:cNvSpPr txBox="1"/>
          <p:nvPr/>
        </p:nvSpPr>
        <p:spPr>
          <a:xfrm>
            <a:off x="154091" y="6392779"/>
            <a:ext cx="3508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hlinkClick r:id="rId4"/>
              </a:rPr>
              <a:t>Video: Amazon order fulfillment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67705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989F0-5AD1-400A-8839-BA54DE11C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3720" y="352515"/>
            <a:ext cx="6381023" cy="797859"/>
          </a:xfrm>
        </p:spPr>
        <p:txBody>
          <a:bodyPr>
            <a:normAutofit/>
          </a:bodyPr>
          <a:lstStyle/>
          <a:p>
            <a:r>
              <a:rPr lang="en-CA" sz="3200" dirty="0"/>
              <a:t>Managing quality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5CF6E-8B12-4845-A418-BAB69771AD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7052" y="1306412"/>
            <a:ext cx="8209893" cy="5551588"/>
          </a:xfrm>
        </p:spPr>
        <p:txBody>
          <a:bodyPr/>
          <a:lstStyle/>
          <a:p>
            <a:r>
              <a:rPr lang="en-US" dirty="0"/>
              <a:t>Total Quality Management (TQM) elements: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Customer Satisfaction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Meet customer needs at every stage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Get feedback and track </a:t>
            </a:r>
          </a:p>
          <a:p>
            <a:pPr marL="442913" indent="-442913">
              <a:buFont typeface="Arial" panose="020B0604020202020204" pitchFamily="34" charset="0"/>
              <a:buChar char="•"/>
            </a:pPr>
            <a:r>
              <a:rPr lang="en-US" b="1" dirty="0"/>
              <a:t>Employee involvement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Need commitment at every level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Provide training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Continuous process improvement</a:t>
            </a:r>
          </a:p>
          <a:p>
            <a:br>
              <a:rPr lang="en-US" b="1" dirty="0"/>
            </a:br>
            <a:r>
              <a:rPr lang="en-US" i="1" dirty="0"/>
              <a:t>Tools include: statistical process </a:t>
            </a:r>
            <a:br>
              <a:rPr lang="en-US" i="1" dirty="0"/>
            </a:br>
            <a:r>
              <a:rPr lang="en-US" i="1" dirty="0"/>
              <a:t>control, Six Sigma, etc.</a:t>
            </a:r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53DDC7-8E64-4A9E-B746-B2DFCE336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9065" y="3103356"/>
            <a:ext cx="1607880" cy="16177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0ABD5A-CE38-423F-A545-92DCDDF1D7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8879" y="5350252"/>
            <a:ext cx="2251728" cy="142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3756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BC1B82-7233-4126-AC06-230DD6DDB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534" y="4397220"/>
            <a:ext cx="2585819" cy="24607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BBBC11-982E-4018-91B2-8CE51ADD5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3832" y="490806"/>
            <a:ext cx="5994092" cy="797859"/>
          </a:xfrm>
        </p:spPr>
        <p:txBody>
          <a:bodyPr>
            <a:normAutofit/>
          </a:bodyPr>
          <a:lstStyle/>
          <a:p>
            <a:r>
              <a:rPr lang="en-CA" sz="3200" dirty="0"/>
              <a:t>outsourcing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9B4CEC-C75C-4702-B071-DBD842F995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367" y="1668928"/>
            <a:ext cx="7909265" cy="3795728"/>
          </a:xfrm>
        </p:spPr>
        <p:txBody>
          <a:bodyPr/>
          <a:lstStyle/>
          <a:p>
            <a:r>
              <a:rPr lang="en-US" dirty="0"/>
              <a:t>Note: not necessarily out of the country</a:t>
            </a:r>
          </a:p>
          <a:p>
            <a:endParaRPr lang="en-US" sz="1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Manufacturing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E.g., Apple uses Foxconn for manufacturing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Services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E.g., outsourcing payroll, call center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82426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D569B-D047-4BEC-A0BB-6C10A77D8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335" y="738332"/>
            <a:ext cx="7241458" cy="797859"/>
          </a:xfrm>
        </p:spPr>
        <p:txBody>
          <a:bodyPr>
            <a:noAutofit/>
          </a:bodyPr>
          <a:lstStyle/>
          <a:p>
            <a:r>
              <a:rPr lang="en-CA" sz="3200" dirty="0"/>
              <a:t>Relevance for project managers and business owners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3CCA9F-10E2-4075-8DE7-3BE59DB682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8207" y="1536191"/>
            <a:ext cx="8347586" cy="5056337"/>
          </a:xfrm>
        </p:spPr>
        <p:txBody>
          <a:bodyPr/>
          <a:lstStyle/>
          <a:p>
            <a:r>
              <a:rPr lang="en-CA" b="1" dirty="0"/>
              <a:t>For Project Managers: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How are your deliverables going to be produced?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Procurement, quality assurance, Gantt, PERT, etc. are in PMBOK</a:t>
            </a:r>
          </a:p>
          <a:p>
            <a:r>
              <a:rPr lang="en-CA" b="1" dirty="0"/>
              <a:t>For Business Owners: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You need to decide where/how to produce goods and services most efficiently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Operations management mistakes cost money and may result in unhappy customers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65782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BCD8-2E34-4E1C-B3A1-2294C01C1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788" y="397288"/>
            <a:ext cx="3831135" cy="573719"/>
          </a:xfrm>
        </p:spPr>
        <p:txBody>
          <a:bodyPr>
            <a:normAutofit/>
          </a:bodyPr>
          <a:lstStyle/>
          <a:p>
            <a:r>
              <a:rPr lang="en-CA" sz="3200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025D8-1DE2-4720-9AF3-84823D6884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0838" y="998349"/>
            <a:ext cx="8062323" cy="4930281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Operations management activities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Supply chain and value chain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Types of production processes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Production operations management: planning, production management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Service operations management: planning, service management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Quality management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Outsourcing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Relevance for project managers and business owners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32279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8718B-1038-4833-8D97-98BB379EC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5611" y="219571"/>
            <a:ext cx="6381023" cy="797859"/>
          </a:xfrm>
        </p:spPr>
        <p:txBody>
          <a:bodyPr>
            <a:normAutofit/>
          </a:bodyPr>
          <a:lstStyle/>
          <a:p>
            <a:r>
              <a:rPr lang="en-CA" sz="3200" dirty="0"/>
              <a:t>Operations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01675-BFF6-4F4B-AC07-EE9ECB4C2D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1494" y="1668927"/>
            <a:ext cx="3085887" cy="1914931"/>
          </a:xfrm>
        </p:spPr>
        <p:txBody>
          <a:bodyPr/>
          <a:lstStyle/>
          <a:p>
            <a:r>
              <a:rPr lang="en-CA" dirty="0"/>
              <a:t>Converting resources into goods or </a:t>
            </a:r>
            <a:br>
              <a:rPr lang="en-CA" dirty="0"/>
            </a:br>
            <a:r>
              <a:rPr lang="en-CA" dirty="0"/>
              <a:t>services</a:t>
            </a:r>
          </a:p>
        </p:txBody>
      </p:sp>
      <p:pic>
        <p:nvPicPr>
          <p:cNvPr id="4" name="Picture 3" descr="Shows the many areas of control." title="Operations">
            <a:extLst>
              <a:ext uri="{FF2B5EF4-FFF2-40B4-BE49-F238E27FC236}">
                <a16:creationId xmlns:a16="http://schemas.microsoft.com/office/drawing/2014/main" id="{1E0C332D-AC78-49F2-8F68-DB99A6C0C2E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213" y="1194619"/>
            <a:ext cx="6227293" cy="54346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808067-E1F9-4AC1-92CC-312290C41D6A}"/>
              </a:ext>
            </a:extLst>
          </p:cNvPr>
          <p:cNvSpPr txBox="1"/>
          <p:nvPr/>
        </p:nvSpPr>
        <p:spPr>
          <a:xfrm>
            <a:off x="369037" y="5790107"/>
            <a:ext cx="17482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hlinkClick r:id="rId4"/>
              </a:rPr>
              <a:t>Video: What is </a:t>
            </a:r>
            <a:br>
              <a:rPr lang="en-CA" dirty="0">
                <a:hlinkClick r:id="rId4"/>
              </a:rPr>
            </a:br>
            <a:r>
              <a:rPr lang="en-CA" dirty="0">
                <a:hlinkClick r:id="rId4"/>
              </a:rPr>
              <a:t>Operations </a:t>
            </a:r>
            <a:br>
              <a:rPr lang="en-CA" dirty="0">
                <a:hlinkClick r:id="rId4"/>
              </a:rPr>
            </a:br>
            <a:r>
              <a:rPr lang="en-CA" dirty="0">
                <a:hlinkClick r:id="rId4"/>
              </a:rPr>
              <a:t>Management?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56287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55AEA-5B4A-483C-B357-0C96341CE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901" y="490807"/>
            <a:ext cx="7654199" cy="631412"/>
          </a:xfrm>
        </p:spPr>
        <p:txBody>
          <a:bodyPr>
            <a:normAutofit/>
          </a:bodyPr>
          <a:lstStyle/>
          <a:p>
            <a:r>
              <a:rPr lang="en-CA" dirty="0"/>
              <a:t>Supply chain and value chain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88E736-D3A2-417D-8607-360EC5E03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9644" y="1349159"/>
            <a:ext cx="8748889" cy="539030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/>
              <a:t>Supply chain </a:t>
            </a:r>
            <a:r>
              <a:rPr lang="en-CA" sz="2400" dirty="0"/>
              <a:t>(operations management perspective): the integration of all activities involved in the process of sourcing, procurement, conversion, logistics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000" dirty="0"/>
              <a:t>Starts with manufacturing of raw material, ends with the product in the customer’s hands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000" dirty="0"/>
              <a:t>Goals are operational: to increase efficiency, integrate supplier/producer processes, reduce waste, etc.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endParaRPr lang="en-CA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/>
              <a:t>Value chain </a:t>
            </a:r>
            <a:r>
              <a:rPr lang="en-CA" sz="2400" dirty="0"/>
              <a:t>(customer perspective): a series of business operations in which utility is added to the goods and services offered by a firm to enhance customer value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Same supply chain actors/functions, but also includes activities such as marketing and after-sales service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Goal is to increase value to customer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670843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581EE-DE9B-46A9-B7FA-0DC568B24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901" y="490806"/>
            <a:ext cx="7185938" cy="797859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Operations management activities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402B0A-D350-464B-A015-338024D28F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1999" y="1582797"/>
            <a:ext cx="7485035" cy="379572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Production planning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dirty="0"/>
              <a:t>Where and how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Production control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dirty="0"/>
              <a:t>Schedule and monitor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/>
              <a:t>Quality control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dirty="0"/>
              <a:t>Meet standards and expectations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48AB10-D329-44A0-AD04-2850579001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8877"/>
          <a:stretch/>
        </p:blipFill>
        <p:spPr>
          <a:xfrm>
            <a:off x="4321277" y="4842884"/>
            <a:ext cx="4630994" cy="201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034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063AC-940B-4AFC-9233-C0584079E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200" dirty="0"/>
              <a:t>Types of production 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5821A0-533D-43E4-8B14-A43E0CFE24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6902" y="1536192"/>
            <a:ext cx="7534104" cy="379572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Made-to-order (</a:t>
            </a:r>
            <a:r>
              <a:rPr lang="en-CA" sz="2000" dirty="0"/>
              <a:t>e.g., </a:t>
            </a:r>
            <a:r>
              <a:rPr lang="en-CA" sz="2000" dirty="0">
                <a:hlinkClick r:id="rId3"/>
              </a:rPr>
              <a:t>customized earbuds</a:t>
            </a:r>
            <a:r>
              <a:rPr lang="en-CA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Mass production (e.g., </a:t>
            </a:r>
            <a:r>
              <a:rPr lang="en-CA" dirty="0">
                <a:hlinkClick r:id="rId4"/>
              </a:rPr>
              <a:t>automobiles</a:t>
            </a:r>
            <a:r>
              <a:rPr lang="en-CA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Mass customization </a:t>
            </a:r>
            <a:r>
              <a:rPr lang="en-CA" sz="2000" dirty="0"/>
              <a:t>(e.g., </a:t>
            </a:r>
            <a:r>
              <a:rPr lang="en-CA" sz="2000" dirty="0">
                <a:hlinkClick r:id="rId5"/>
              </a:rPr>
              <a:t>personalized M&amp;M’s</a:t>
            </a:r>
            <a:r>
              <a:rPr lang="en-CA" sz="2000" dirty="0"/>
              <a:t>)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BB85E5-C43D-493B-BCB4-512BC97A9E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994" y="3893574"/>
            <a:ext cx="1699488" cy="26436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E6A8F3-2449-42B8-895A-8293CE34CE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46390" y="4659601"/>
            <a:ext cx="2428875" cy="1839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3FD31B-5662-4B0C-8AEC-8473093E8D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10865" y="3886584"/>
            <a:ext cx="3205986" cy="269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943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C9E9A-1511-4FA5-921C-079A14F62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7050" y="681446"/>
            <a:ext cx="6893996" cy="797859"/>
          </a:xfrm>
        </p:spPr>
        <p:txBody>
          <a:bodyPr>
            <a:noAutofit/>
          </a:bodyPr>
          <a:lstStyle/>
          <a:p>
            <a:r>
              <a:rPr lang="en-CA" sz="3200" dirty="0"/>
              <a:t>Production planning: </a:t>
            </a:r>
            <a:br>
              <a:rPr lang="en-CA" sz="3200" dirty="0"/>
            </a:br>
            <a:r>
              <a:rPr lang="en-CA" sz="3200" dirty="0"/>
              <a:t>site selection criteria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340AA-2A40-4A4C-A9C7-21C5411E01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6243" y="1531135"/>
            <a:ext cx="8233073" cy="4972903"/>
          </a:xfrm>
        </p:spPr>
        <p:txBody>
          <a:bodyPr/>
          <a:lstStyle/>
          <a:p>
            <a:r>
              <a:rPr lang="en-CA" dirty="0"/>
              <a:t>Locate close to…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Customers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Suppliers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Labour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Natural resources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Transportation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Quality of life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Low cost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Favourable government </a:t>
            </a:r>
            <a:r>
              <a:rPr lang="en-CA" sz="2400" dirty="0"/>
              <a:t>(e.g., tax credits)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032EF4-FE98-45CA-9085-85D8ACA50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807" y="2227006"/>
            <a:ext cx="4329509" cy="283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25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53F77-170E-48C4-A25B-67C66B200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587" y="490806"/>
            <a:ext cx="6769510" cy="1045386"/>
          </a:xfrm>
        </p:spPr>
        <p:txBody>
          <a:bodyPr>
            <a:normAutofit/>
          </a:bodyPr>
          <a:lstStyle/>
          <a:p>
            <a:r>
              <a:rPr lang="en-CA" sz="3200" dirty="0"/>
              <a:t>Production planning: </a:t>
            </a:r>
            <a:br>
              <a:rPr lang="en-CA" sz="3200" dirty="0"/>
            </a:br>
            <a:r>
              <a:rPr lang="en-CA" sz="3200" dirty="0"/>
              <a:t>Facilities site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BF970-9205-4133-A833-04F1898D4B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4062" y="2022889"/>
            <a:ext cx="4970755" cy="3795728"/>
          </a:xfrm>
        </p:spPr>
        <p:txBody>
          <a:bodyPr/>
          <a:lstStyle/>
          <a:p>
            <a:r>
              <a:rPr lang="en-CA" dirty="0"/>
              <a:t>Where would you locate a(n):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Paper mill?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New software venture?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Auto manufacturing facility?</a:t>
            </a:r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2D096F-0417-4EB0-AF53-6845FB038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09" y="4690440"/>
            <a:ext cx="2773404" cy="19240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E2324D-6BE0-410D-8507-7CACC264E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4792" y="4690440"/>
            <a:ext cx="3062288" cy="1924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523C68-419B-457E-BD85-281F152EFE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3259" y="4690440"/>
            <a:ext cx="2945007" cy="19240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C1C710-C9F0-38B3-DBA9-C836BD87634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5656"/>
          <a:stretch/>
        </p:blipFill>
        <p:spPr>
          <a:xfrm>
            <a:off x="6708469" y="65201"/>
            <a:ext cx="2319797" cy="236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993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C0EE9-50FE-B982-373A-7DB912905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490806"/>
            <a:ext cx="4784724" cy="797859"/>
          </a:xfrm>
        </p:spPr>
        <p:txBody>
          <a:bodyPr/>
          <a:lstStyle/>
          <a:p>
            <a:r>
              <a:rPr lang="en-CA" dirty="0"/>
              <a:t>Hi-med-lo priority?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64A7ED-A3E1-5DFC-8039-0CDE7821A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697" y="1424554"/>
            <a:ext cx="6648893" cy="400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1979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0.0&quot;&gt;&lt;object type=&quot;1&quot; unique_id=&quot;10001&quot;&gt;&lt;object type=&quot;2&quot; unique_id=&quot;10021&quot;&gt;&lt;object type=&quot;3&quot; unique_id=&quot;10022&quot;&gt;&lt;property id=&quot;20148&quot; value=&quot;5&quot;/&gt;&lt;property id=&quot;20300&quot; value=&quot;Slide 1 - &amp;quot;MGMT 6055 Project Scope &amp;amp; requirements&amp;quot;&quot;/&gt;&lt;property id=&quot;20307&quot; value=&quot;259&quot;/&gt;&lt;/object&gt;&lt;object type=&quot;3&quot; unique_id=&quot;10023&quot;&gt;&lt;property id=&quot;20148&quot; value=&quot;5&quot;/&gt;&lt;property id=&quot;20300&quot; value=&quot;Slide 2 - &amp;quot;Objectives&amp;quot;&quot;/&gt;&lt;property id=&quot;20307&quot; value=&quot;260&quot;/&gt;&lt;/object&gt;&lt;object type=&quot;3&quot; unique_id=&quot;10024&quot;&gt;&lt;property id=&quot;20148&quot; value=&quot;5&quot;/&gt;&lt;property id=&quot;20300&quot; value=&quot;Slide 3 - &amp;quot;Who am I … ???&amp;quot;&quot;/&gt;&lt;property id=&quot;20307&quot; value=&quot;261&quot;/&gt;&lt;/object&gt;&lt;object type=&quot;3&quot; unique_id=&quot;10025&quot;&gt;&lt;property id=&quot;20148&quot; value=&quot;5&quot;/&gt;&lt;property id=&quot;20300&quot; value=&quot;Slide 4 - &amp;quot;Office Hours&amp;quot;&quot;/&gt;&lt;property id=&quot;20307&quot; value=&quot;262&quot;/&gt;&lt;/object&gt;&lt;object type=&quot;3&quot; unique_id=&quot;10026&quot;&gt;&lt;property id=&quot;20148&quot; value=&quot;5&quot;/&gt;&lt;property id=&quot;20300&quot; value=&quot;Slide 5 - &amp;quot;My Role&amp;quot;&quot;/&gt;&lt;property id=&quot;20307&quot; value=&quot;263&quot;/&gt;&lt;/object&gt;&lt;object type=&quot;3&quot; unique_id=&quot;10027&quot;&gt;&lt;property id=&quot;20148&quot; value=&quot;5&quot;/&gt;&lt;property id=&quot;20300&quot; value=&quot;Slide 6 - &amp;quot;Who are you..??&amp;quot;&quot;/&gt;&lt;property id=&quot;20307&quot; value=&quot;264&quot;/&gt;&lt;/object&gt;&lt;object type=&quot;3&quot; unique_id=&quot;10028&quot;&gt;&lt;property id=&quot;20148&quot; value=&quot;5&quot;/&gt;&lt;property id=&quot;20300&quot; value=&quot;Slide 7 - &amp;quot;What is project management.?&amp;quot;&quot;/&gt;&lt;property id=&quot;20307&quot; value=&quot;265&quot;/&gt;&lt;/object&gt;&lt;object type=&quot;3&quot; unique_id=&quot;10029&quot;&gt;&lt;property id=&quot;20148&quot; value=&quot;5&quot;/&gt;&lt;property id=&quot;20300&quot; value=&quot;Slide 8 - &amp;quot;What is project management.?&amp;quot;&quot;/&gt;&lt;property id=&quot;20307&quot; value=&quot;266&quot;/&gt;&lt;/object&gt;&lt;object type=&quot;3&quot; unique_id=&quot;10030&quot;&gt;&lt;property id=&quot;20148&quot; value=&quot;5&quot;/&gt;&lt;property id=&quot;20300&quot; value=&quot;Slide 9 - &amp;quot;Median Salaries for Project Managers - Top Countries&amp;quot;&quot;/&gt;&lt;property id=&quot;20307&quot; value=&quot;267&quot;/&gt;&lt;/object&gt;&lt;object type=&quot;3&quot; unique_id=&quot;10031&quot;&gt;&lt;property id=&quot;20148&quot; value=&quot;5&quot;/&gt;&lt;property id=&quot;20300&quot; value=&quot;Slide 10 - &amp;quot;About the Course: CIS and Course Schedule&amp;quot;&quot;/&gt;&lt;property id=&quot;20307&quot; value=&quot;268&quot;/&gt;&lt;/object&gt;&lt;object type=&quot;3&quot; unique_id=&quot;10032&quot;&gt;&lt;property id=&quot;20148&quot; value=&quot;5&quot;/&gt;&lt;property id=&quot;20300&quot; value=&quot;Slide 11 - &amp;quot;Evaluation&amp;quot;&quot;/&gt;&lt;property id=&quot;20307&quot; value=&quot;269&quot;/&gt;&lt;/object&gt;&lt;object type=&quot;3&quot; unique_id=&quot;10033&quot;&gt;&lt;property id=&quot;20148&quot; value=&quot;5&quot;/&gt;&lt;property id=&quot;20300&quot; value=&quot;Slide 12 - &amp;quot;Evaluations&amp;quot;&quot;/&gt;&lt;property id=&quot;20307&quot; value=&quot;270&quot;/&gt;&lt;/object&gt;&lt;object type=&quot;3&quot; unique_id=&quot;10034&quot;&gt;&lt;property id=&quot;20148&quot; value=&quot;5&quot;/&gt;&lt;property id=&quot;20300&quot; value=&quot;Slide 13 - &amp;quot;Two Course Text Books&amp;quot;&quot;/&gt;&lt;property id=&quot;20307&quot; value=&quot;271&quot;/&gt;&lt;/object&gt;&lt;object type=&quot;3&quot; unique_id=&quot;10035&quot;&gt;&lt;property id=&quot;20148&quot; value=&quot;5&quot;/&gt;&lt;property id=&quot;20300&quot; value=&quot;Slide 14 - &amp;quot;My Expectations&amp;quot;&quot;/&gt;&lt;property id=&quot;20307&quot; value=&quot;272&quot;/&gt;&lt;/object&gt;&lt;object type=&quot;3&quot; unique_id=&quot;10036&quot;&gt;&lt;property id=&quot;20148&quot; value=&quot;5&quot;/&gt;&lt;property id=&quot;20300&quot; value=&quot;Slide 15 - &amp;quot;My Expectations&amp;quot;&quot;/&gt;&lt;property id=&quot;20307&quot; value=&quot;273&quot;/&gt;&lt;/object&gt;&lt;object type=&quot;3&quot; unique_id=&quot;10037&quot;&gt;&lt;property id=&quot;20148&quot; value=&quot;5&quot;/&gt;&lt;property id=&quot;20300&quot; value=&quot;Slide 16 - &amp;quot;Things to think about&amp;quot;&quot;/&gt;&lt;property id=&quot;20307&quot; value=&quot;274&quot;/&gt;&lt;/object&gt;&lt;object type=&quot;3&quot; unique_id=&quot;10038&quot;&gt;&lt;property id=&quot;20148&quot; value=&quot;5&quot;/&gt;&lt;property id=&quot;20300&quot; value=&quot;Slide 17 - &amp;quot;Academic Integrity&amp;quot;&quot;/&gt;&lt;property id=&quot;20307&quot; value=&quot;275&quot;/&gt;&lt;/object&gt;&lt;object type=&quot;3&quot; unique_id=&quot;10039&quot;&gt;&lt;property id=&quot;20148&quot; value=&quot;5&quot;/&gt;&lt;property id=&quot;20300&quot; value=&quot;Slide 18 - &amp;quot;What is an Academic Offence?&amp;quot;&quot;/&gt;&lt;property id=&quot;20307&quot; value=&quot;276&quot;/&gt;&lt;/object&gt;&lt;object type=&quot;3&quot; unique_id=&quot;10040&quot;&gt;&lt;property id=&quot;20148&quot; value=&quot;5&quot;/&gt;&lt;property id=&quot;20300&quot; value=&quot;Slide 19 - &amp;quot;Penalties for Academic Offences&amp;quot;&quot;/&gt;&lt;property id=&quot;20307&quot; value=&quot;277&quot;/&gt;&lt;/object&gt;&lt;object type=&quot;3&quot; unique_id=&quot;10041&quot;&gt;&lt;property id=&quot;20148&quot; value=&quot;5&quot;/&gt;&lt;property id=&quot;20300&quot; value=&quot;Slide 20 - &amp;quot;Cheating Includes  (but is not limited to…)&amp;quot;&quot;/&gt;&lt;property id=&quot;20307&quot; value=&quot;278&quot;/&gt;&lt;/object&gt;&lt;object type=&quot;3&quot; unique_id=&quot;10042&quot;&gt;&lt;property id=&quot;20148&quot; value=&quot;5&quot;/&gt;&lt;property id=&quot;20300&quot; value=&quot;Slide 21 - &amp;quot;Cheating Includes…&amp;quot;&quot;/&gt;&lt;property id=&quot;20307&quot; value=&quot;279&quot;/&gt;&lt;/object&gt;&lt;object type=&quot;3&quot; unique_id=&quot;10043&quot;&gt;&lt;property id=&quot;20148&quot; value=&quot;5&quot;/&gt;&lt;property id=&quot;20300&quot; value=&quot;Slide 22 - &amp;quot;Cheating Includes…&amp;quot;&quot;/&gt;&lt;property id=&quot;20307&quot; value=&quot;280&quot;/&gt;&lt;/object&gt;&lt;object type=&quot;3&quot; unique_id=&quot;10044&quot;&gt;&lt;property id=&quot;20148&quot; value=&quot;5&quot;/&gt;&lt;property id=&quot;20300&quot; value=&quot;Slide 23 - &amp;quot;Policies  (in FOL Content on our Course Site)&amp;quot;&quot;/&gt;&lt;property id=&quot;20307&quot; value=&quot;281&quot;/&gt;&lt;/object&gt;&lt;object type=&quot;3&quot; unique_id=&quot;10045&quot;&gt;&lt;property id=&quot;20148&quot; value=&quot;5&quot;/&gt;&lt;property id=&quot;20300&quot; value=&quot;Slide 24 - &amp;quot;Academic Integrity Module&amp;quot;&quot;/&gt;&lt;property id=&quot;20307&quot; value=&quot;282&quot;/&gt;&lt;/object&gt;&lt;object type=&quot;3&quot; unique_id=&quot;10046&quot;&gt;&lt;property id=&quot;20148&quot; value=&quot;5&quot;/&gt;&lt;property id=&quot;20300&quot; value=&quot;Slide 25 - &amp;quot;Citing the APA Way&amp;quot;&quot;/&gt;&lt;property id=&quot;20307&quot; value=&quot;283&quot;/&gt;&lt;/object&gt;&lt;object type=&quot;3&quot; unique_id=&quot;10047&quot;&gt;&lt;property id=&quot;20148&quot; value=&quot;5&quot;/&gt;&lt;property id=&quot;20300&quot; value=&quot;Slide 26 - &amp;quot;Citations Using APA Part 1: In-text citation&amp;quot;&quot;/&gt;&lt;property id=&quot;20307&quot; value=&quot;284&quot;/&gt;&lt;/object&gt;&lt;object type=&quot;3&quot; unique_id=&quot;10048&quot;&gt;&lt;property id=&quot;20148&quot; value=&quot;5&quot;/&gt;&lt;property id=&quot;20300&quot; value=&quot;Slide 27 - &amp;quot;Citations Using APA: Part 2: Reference Page at the end of the Assignment&amp;quot;&quot;/&gt;&lt;property id=&quot;20307&quot; value=&quot;285&quot;/&gt;&lt;/object&gt;&lt;object type=&quot;3&quot; unique_id=&quot;10049&quot;&gt;&lt;property id=&quot;20148&quot; value=&quot;5&quot;/&gt;&lt;property id=&quot;20300&quot; value=&quot;Slide 28 - &amp;quot;Citing Course Templates/ PowerPoints for Assignments&amp;quot;&quot;/&gt;&lt;property id=&quot;20307&quot; value=&quot;286&quot;/&gt;&lt;/object&gt;&lt;object type=&quot;3&quot; unique_id=&quot;10050&quot;&gt;&lt;property id=&quot;20148&quot; value=&quot;5&quot;/&gt;&lt;property id=&quot;20300&quot; value=&quot;Slide 29 - &amp;quot;Policies  (in FOL Content on our Course Site)&amp;quot;&quot;/&gt;&lt;property id=&quot;20307&quot; value=&quot;287&quot;/&gt;&lt;/object&gt;&lt;object type=&quot;3&quot; unique_id=&quot;10051&quot;&gt;&lt;property id=&quot;20148&quot; value=&quot;5&quot;/&gt;&lt;property id=&quot;20300&quot; value=&quot;Slide 30 - &amp;quot;Form Teams for the Course&amp;quot;&quot;/&gt;&lt;property id=&quot;20307&quot; value=&quot;288&quot;/&gt;&lt;/object&gt;&lt;object type=&quot;3&quot; unique_id=&quot;10052&quot;&gt;&lt;property id=&quot;20148&quot; value=&quot;5&quot;/&gt;&lt;property id=&quot;20300&quot; value=&quot;Slide 31 - &amp;quot;Your Task This Week&amp;quot;&quot;/&gt;&lt;property id=&quot;20307&quot; value=&quot;289&quot;/&gt;&lt;/object&gt;&lt;object type=&quot;3&quot; unique_id=&quot;10053&quot;&gt;&lt;property id=&quot;20148&quot; value=&quot;5&quot;/&gt;&lt;property id=&quot;20300&quot; value=&quot;Slide 32 - &amp;quot;Before Next Week’s Class&amp;quot;&quot;/&gt;&lt;property id=&quot;20307&quot; value=&quot;290&quot;/&gt;&lt;/object&gt;&lt;object type=&quot;3&quot; unique_id=&quot;10054&quot;&gt;&lt;property id=&quot;20148&quot; value=&quot;5&quot;/&gt;&lt;property id=&quot;20300&quot; value=&quot;Slide 33 - &amp;quot;Come to class with&amp;quot;&quot;/&gt;&lt;property id=&quot;20307&quot; value=&quot;291&quot;/&gt;&lt;/object&gt;&lt;object type=&quot;3&quot; unique_id=&quot;10055&quot;&gt;&lt;property id=&quot;20148&quot; value=&quot;5&quot;/&gt;&lt;property id=&quot;20300&quot; value=&quot;Slide 34 - &amp;quot;Summary&amp;quot;&quot;/&gt;&lt;property id=&quot;20307&quot; value=&quot;292&quot;/&gt;&lt;/object&gt;&lt;/object&gt;&lt;object type=&quot;8&quot; unique_id=&quot;10091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LKSB_PowerPoint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KSB_PowerPoint_Template [Read-Only]" id="{42CBF927-25A3-4E8B-A82E-1F879174CF65}" vid="{A36FA767-59C6-45C5-857E-46233CC670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LKSB_PowerPoint_Template copy</Template>
  <TotalTime>4017</TotalTime>
  <Words>1145</Words>
  <Application>Microsoft Office PowerPoint</Application>
  <PresentationFormat>On-screen Show (4:3)</PresentationFormat>
  <Paragraphs>157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Trebuchet MS</vt:lpstr>
      <vt:lpstr>LKSB_PowerPoint_Template</vt:lpstr>
      <vt:lpstr>MGMT 6057   contemporary business management</vt:lpstr>
      <vt:lpstr>Agenda</vt:lpstr>
      <vt:lpstr>Operations management</vt:lpstr>
      <vt:lpstr>Supply chain and value chain management</vt:lpstr>
      <vt:lpstr>Operations management activities</vt:lpstr>
      <vt:lpstr>Types of production processes</vt:lpstr>
      <vt:lpstr>Production planning:  site selection criteria</vt:lpstr>
      <vt:lpstr>Production planning:  Facilities site selection</vt:lpstr>
      <vt:lpstr>Hi-med-lo priority?</vt:lpstr>
      <vt:lpstr>Production planning: Capacity planning</vt:lpstr>
      <vt:lpstr>Production management</vt:lpstr>
      <vt:lpstr>Production management:  technology</vt:lpstr>
      <vt:lpstr>Service operations management</vt:lpstr>
      <vt:lpstr>Service operations: planning</vt:lpstr>
      <vt:lpstr>Service operations : management</vt:lpstr>
      <vt:lpstr>Managing quality</vt:lpstr>
      <vt:lpstr>outsourcing</vt:lpstr>
      <vt:lpstr>Relevance for project managers and business owners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katiewilson140@gmail.com</dc:creator>
  <cp:lastModifiedBy>McQueen, Chantal</cp:lastModifiedBy>
  <cp:revision>318</cp:revision>
  <cp:lastPrinted>2019-05-21T14:51:34Z</cp:lastPrinted>
  <dcterms:created xsi:type="dcterms:W3CDTF">2016-07-21T01:47:58Z</dcterms:created>
  <dcterms:modified xsi:type="dcterms:W3CDTF">2024-02-15T14:22:30Z</dcterms:modified>
</cp:coreProperties>
</file>

<file path=docProps/thumbnail.jpeg>
</file>